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Overpass"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5" d="100"/>
          <a:sy n="85" d="100"/>
        </p:scale>
        <p:origin x="3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5576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960721"/>
            <a:ext cx="7468553" cy="2112050"/>
          </a:xfrm>
          <a:prstGeom prst="rect">
            <a:avLst/>
          </a:prstGeom>
          <a:noFill/>
          <a:ln/>
        </p:spPr>
        <p:txBody>
          <a:bodyPr wrap="squar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Taxi Ambulance: Revolutionizing Emergency Response</a:t>
            </a:r>
            <a:endParaRPr lang="en-US" sz="4400" dirty="0"/>
          </a:p>
        </p:txBody>
      </p:sp>
      <p:sp>
        <p:nvSpPr>
          <p:cNvPr id="4" name="Text 1"/>
          <p:cNvSpPr/>
          <p:nvPr/>
        </p:nvSpPr>
        <p:spPr>
          <a:xfrm>
            <a:off x="6324124" y="4431744"/>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Imagine a world where emergency medical help arrives within minutes. This presentation details our solution for faster, more efficient ambulance services using readily available taxis.</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485787"/>
            <a:ext cx="10487025"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The Problem: Critical Ambulance Shortage</a:t>
            </a:r>
            <a:endParaRPr lang="en-US" sz="4400" dirty="0"/>
          </a:p>
        </p:txBody>
      </p:sp>
      <p:sp>
        <p:nvSpPr>
          <p:cNvPr id="3" name="Text 1"/>
          <p:cNvSpPr/>
          <p:nvPr/>
        </p:nvSpPr>
        <p:spPr>
          <a:xfrm>
            <a:off x="837724" y="3788093"/>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FFFFFF"/>
                </a:solidFill>
                <a:latin typeface="Overpass Bold" pitchFamily="34" charset="0"/>
                <a:ea typeface="Overpass Bold" pitchFamily="34" charset="-122"/>
                <a:cs typeface="Overpass Bold" pitchFamily="34" charset="-120"/>
              </a:rPr>
              <a:t>Insufficient Resources</a:t>
            </a:r>
            <a:endParaRPr lang="en-US" sz="2200" dirty="0"/>
          </a:p>
        </p:txBody>
      </p:sp>
      <p:sp>
        <p:nvSpPr>
          <p:cNvPr id="4" name="Text 2"/>
          <p:cNvSpPr/>
          <p:nvPr/>
        </p:nvSpPr>
        <p:spPr>
          <a:xfrm>
            <a:off x="837724" y="4379357"/>
            <a:ext cx="3928586"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India faces a severe shortage of ambulances, even in major cities.</a:t>
            </a:r>
            <a:endParaRPr lang="en-US" sz="1850" dirty="0"/>
          </a:p>
        </p:txBody>
      </p:sp>
      <p:sp>
        <p:nvSpPr>
          <p:cNvPr id="5" name="Text 3"/>
          <p:cNvSpPr/>
          <p:nvPr/>
        </p:nvSpPr>
        <p:spPr>
          <a:xfrm>
            <a:off x="5357813" y="3788093"/>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FFFFFF"/>
                </a:solidFill>
                <a:latin typeface="Overpass Bold" pitchFamily="34" charset="0"/>
                <a:ea typeface="Overpass Bold" pitchFamily="34" charset="-122"/>
                <a:cs typeface="Overpass Bold" pitchFamily="34" charset="-120"/>
              </a:rPr>
              <a:t>Delayed Response</a:t>
            </a:r>
            <a:endParaRPr lang="en-US" sz="2200" dirty="0"/>
          </a:p>
        </p:txBody>
      </p:sp>
      <p:sp>
        <p:nvSpPr>
          <p:cNvPr id="6" name="Text 4"/>
          <p:cNvSpPr/>
          <p:nvPr/>
        </p:nvSpPr>
        <p:spPr>
          <a:xfrm>
            <a:off x="5357813" y="4379357"/>
            <a:ext cx="3928586"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Critical time is lost waiting for ambulances, impacting patient outcomes.</a:t>
            </a:r>
            <a:endParaRPr lang="en-US" sz="1850" dirty="0"/>
          </a:p>
        </p:txBody>
      </p:sp>
      <p:sp>
        <p:nvSpPr>
          <p:cNvPr id="7" name="Text 5"/>
          <p:cNvSpPr/>
          <p:nvPr/>
        </p:nvSpPr>
        <p:spPr>
          <a:xfrm>
            <a:off x="9877901" y="3788093"/>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FFFFFF"/>
                </a:solidFill>
                <a:latin typeface="Overpass Bold" pitchFamily="34" charset="0"/>
                <a:ea typeface="Overpass Bold" pitchFamily="34" charset="-122"/>
                <a:cs typeface="Overpass Bold" pitchFamily="34" charset="-120"/>
              </a:rPr>
              <a:t>Traffic Congestion</a:t>
            </a:r>
            <a:endParaRPr lang="en-US" sz="2200" dirty="0"/>
          </a:p>
        </p:txBody>
      </p:sp>
      <p:sp>
        <p:nvSpPr>
          <p:cNvPr id="8" name="Text 6"/>
          <p:cNvSpPr/>
          <p:nvPr/>
        </p:nvSpPr>
        <p:spPr>
          <a:xfrm>
            <a:off x="9877901" y="4379357"/>
            <a:ext cx="3928586"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Heavy traffic further delays ambulance arrival, exacerbating the situation.</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4010144"/>
            <a:ext cx="11579543"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Our Solution: Taxi-Based Emergency Response</a:t>
            </a:r>
            <a:endParaRPr lang="en-US" sz="4400" dirty="0"/>
          </a:p>
        </p:txBody>
      </p:sp>
      <p:sp>
        <p:nvSpPr>
          <p:cNvPr id="4" name="Shape 1"/>
          <p:cNvSpPr/>
          <p:nvPr/>
        </p:nvSpPr>
        <p:spPr>
          <a:xfrm>
            <a:off x="837724" y="5073134"/>
            <a:ext cx="4158734" cy="2138482"/>
          </a:xfrm>
          <a:prstGeom prst="roundRect">
            <a:avLst>
              <a:gd name="adj" fmla="val 4701"/>
            </a:avLst>
          </a:prstGeom>
          <a:solidFill>
            <a:srgbClr val="7E023C"/>
          </a:solidFill>
          <a:ln w="7620">
            <a:solidFill>
              <a:srgbClr val="971B55"/>
            </a:solidFill>
            <a:prstDash val="solid"/>
          </a:ln>
        </p:spPr>
      </p:sp>
      <p:sp>
        <p:nvSpPr>
          <p:cNvPr id="5" name="Text 2"/>
          <p:cNvSpPr/>
          <p:nvPr/>
        </p:nvSpPr>
        <p:spPr>
          <a:xfrm>
            <a:off x="1084659" y="5320070"/>
            <a:ext cx="3381970" cy="351949"/>
          </a:xfrm>
          <a:prstGeom prst="rect">
            <a:avLst/>
          </a:prstGeom>
          <a:noFill/>
          <a:ln/>
        </p:spPr>
        <p:txBody>
          <a:bodyPr wrap="none" lIns="0" tIns="0" rIns="0" bIns="0" rtlCol="0" anchor="t"/>
          <a:lstStyle/>
          <a:p>
            <a:pPr marL="0" indent="0" algn="l">
              <a:lnSpc>
                <a:spcPts val="2750"/>
              </a:lnSpc>
              <a:buNone/>
            </a:pPr>
            <a:r>
              <a:rPr lang="en-US" sz="2200" b="1" kern="0" spc="-67">
                <a:solidFill>
                  <a:srgbClr val="E5E0DF"/>
                </a:solidFill>
                <a:latin typeface="Overpass Bold" pitchFamily="34" charset="0"/>
                <a:ea typeface="Overpass Bold" pitchFamily="34" charset="-122"/>
                <a:cs typeface="Overpass Bold" pitchFamily="34" charset="-120"/>
              </a:rPr>
              <a:t>Web App-Based </a:t>
            </a:r>
            <a:r>
              <a:rPr lang="en-US" sz="2200" b="1" kern="0" spc="-67" dirty="0">
                <a:solidFill>
                  <a:srgbClr val="E5E0DF"/>
                </a:solidFill>
                <a:latin typeface="Overpass Bold" pitchFamily="34" charset="0"/>
                <a:ea typeface="Overpass Bold" pitchFamily="34" charset="-122"/>
                <a:cs typeface="Overpass Bold" pitchFamily="34" charset="-120"/>
              </a:rPr>
              <a:t>Taxi Integration</a:t>
            </a:r>
            <a:endParaRPr lang="en-US" sz="2200" dirty="0"/>
          </a:p>
        </p:txBody>
      </p:sp>
      <p:sp>
        <p:nvSpPr>
          <p:cNvPr id="6" name="Text 3"/>
          <p:cNvSpPr/>
          <p:nvPr/>
        </p:nvSpPr>
        <p:spPr>
          <a:xfrm>
            <a:off x="1084659" y="5815608"/>
            <a:ext cx="366486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Utilizing nearby taxis equipped with basic medical kits for immediate response.</a:t>
            </a:r>
            <a:endParaRPr lang="en-US" sz="1850" dirty="0"/>
          </a:p>
        </p:txBody>
      </p:sp>
      <p:sp>
        <p:nvSpPr>
          <p:cNvPr id="7" name="Shape 4"/>
          <p:cNvSpPr/>
          <p:nvPr/>
        </p:nvSpPr>
        <p:spPr>
          <a:xfrm>
            <a:off x="5235773" y="5073134"/>
            <a:ext cx="4158734" cy="2138482"/>
          </a:xfrm>
          <a:prstGeom prst="roundRect">
            <a:avLst>
              <a:gd name="adj" fmla="val 4701"/>
            </a:avLst>
          </a:prstGeom>
          <a:solidFill>
            <a:srgbClr val="7E023C"/>
          </a:solidFill>
          <a:ln w="7620">
            <a:solidFill>
              <a:srgbClr val="971B55"/>
            </a:solidFill>
            <a:prstDash val="solid"/>
          </a:ln>
        </p:spPr>
      </p:sp>
      <p:sp>
        <p:nvSpPr>
          <p:cNvPr id="8" name="Text 5"/>
          <p:cNvSpPr/>
          <p:nvPr/>
        </p:nvSpPr>
        <p:spPr>
          <a:xfrm>
            <a:off x="5482709" y="5320070"/>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Facial Recognition</a:t>
            </a:r>
            <a:endParaRPr lang="en-US" sz="2200" dirty="0"/>
          </a:p>
        </p:txBody>
      </p:sp>
      <p:sp>
        <p:nvSpPr>
          <p:cNvPr id="9" name="Text 6"/>
          <p:cNvSpPr/>
          <p:nvPr/>
        </p:nvSpPr>
        <p:spPr>
          <a:xfrm>
            <a:off x="5482709" y="5815608"/>
            <a:ext cx="366486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Notifying family members and emergency contacts with patient identification.</a:t>
            </a:r>
            <a:endParaRPr lang="en-US" sz="1850" dirty="0"/>
          </a:p>
        </p:txBody>
      </p:sp>
      <p:sp>
        <p:nvSpPr>
          <p:cNvPr id="10" name="Shape 7"/>
          <p:cNvSpPr/>
          <p:nvPr/>
        </p:nvSpPr>
        <p:spPr>
          <a:xfrm>
            <a:off x="9633823" y="5073134"/>
            <a:ext cx="4158734" cy="2138482"/>
          </a:xfrm>
          <a:prstGeom prst="roundRect">
            <a:avLst>
              <a:gd name="adj" fmla="val 4701"/>
            </a:avLst>
          </a:prstGeom>
          <a:solidFill>
            <a:srgbClr val="7E023C"/>
          </a:solidFill>
          <a:ln w="7620">
            <a:solidFill>
              <a:srgbClr val="971B55"/>
            </a:solidFill>
            <a:prstDash val="solid"/>
          </a:ln>
        </p:spPr>
      </p:sp>
      <p:sp>
        <p:nvSpPr>
          <p:cNvPr id="11" name="Text 8"/>
          <p:cNvSpPr/>
          <p:nvPr/>
        </p:nvSpPr>
        <p:spPr>
          <a:xfrm>
            <a:off x="9880759" y="5320070"/>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Real-time Tracking</a:t>
            </a:r>
            <a:endParaRPr lang="en-US" sz="2200" dirty="0"/>
          </a:p>
        </p:txBody>
      </p:sp>
      <p:sp>
        <p:nvSpPr>
          <p:cNvPr id="12" name="Text 9"/>
          <p:cNvSpPr/>
          <p:nvPr/>
        </p:nvSpPr>
        <p:spPr>
          <a:xfrm>
            <a:off x="9880759" y="5815608"/>
            <a:ext cx="3664863"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Live ride tracking for dispatchers, hospitals, and family members.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021794"/>
            <a:ext cx="7468553" cy="1408033"/>
          </a:xfrm>
          <a:prstGeom prst="rect">
            <a:avLst/>
          </a:prstGeom>
          <a:noFill/>
          <a:ln/>
        </p:spPr>
        <p:txBody>
          <a:bodyPr wrap="squar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Enhanced Features for Critical Emergencies</a:t>
            </a:r>
            <a:endParaRPr lang="en-US" sz="4400" dirty="0"/>
          </a:p>
        </p:txBody>
      </p:sp>
      <p:sp>
        <p:nvSpPr>
          <p:cNvPr id="4" name="Shape 1"/>
          <p:cNvSpPr/>
          <p:nvPr/>
        </p:nvSpPr>
        <p:spPr>
          <a:xfrm>
            <a:off x="837724" y="3058001"/>
            <a:ext cx="538520" cy="538520"/>
          </a:xfrm>
          <a:prstGeom prst="roundRect">
            <a:avLst>
              <a:gd name="adj" fmla="val 18670"/>
            </a:avLst>
          </a:prstGeom>
          <a:solidFill>
            <a:srgbClr val="7E023C"/>
          </a:solidFill>
          <a:ln w="7620">
            <a:solidFill>
              <a:srgbClr val="971B55"/>
            </a:solidFill>
            <a:prstDash val="solid"/>
          </a:ln>
        </p:spPr>
      </p:sp>
      <p:sp>
        <p:nvSpPr>
          <p:cNvPr id="5" name="Text 2"/>
          <p:cNvSpPr/>
          <p:nvPr/>
        </p:nvSpPr>
        <p:spPr>
          <a:xfrm>
            <a:off x="937974" y="3115985"/>
            <a:ext cx="337899" cy="422434"/>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Overpass Bold" pitchFamily="34" charset="0"/>
                <a:ea typeface="Overpass Bold" pitchFamily="34" charset="-122"/>
                <a:cs typeface="Overpass Bold" pitchFamily="34" charset="-120"/>
              </a:rPr>
              <a:t>1</a:t>
            </a:r>
            <a:endParaRPr lang="en-US" sz="2650" dirty="0"/>
          </a:p>
        </p:txBody>
      </p:sp>
      <p:sp>
        <p:nvSpPr>
          <p:cNvPr id="6" name="Text 3"/>
          <p:cNvSpPr/>
          <p:nvPr/>
        </p:nvSpPr>
        <p:spPr>
          <a:xfrm>
            <a:off x="1615559" y="3058001"/>
            <a:ext cx="2836783" cy="703898"/>
          </a:xfrm>
          <a:prstGeom prst="rect">
            <a:avLst/>
          </a:prstGeom>
          <a:noFill/>
          <a:ln/>
        </p:spPr>
        <p:txBody>
          <a:bodyPr wrap="squar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Specialized Ambulances</a:t>
            </a:r>
            <a:endParaRPr lang="en-US" sz="2200" dirty="0"/>
          </a:p>
        </p:txBody>
      </p:sp>
      <p:sp>
        <p:nvSpPr>
          <p:cNvPr id="7" name="Text 4"/>
          <p:cNvSpPr/>
          <p:nvPr/>
        </p:nvSpPr>
        <p:spPr>
          <a:xfrm>
            <a:off x="1615559" y="3905488"/>
            <a:ext cx="2836783" cy="1532096"/>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Integrating traditional ambulances for critical care and specialized equipment.</a:t>
            </a:r>
            <a:endParaRPr lang="en-US" sz="1850" dirty="0"/>
          </a:p>
        </p:txBody>
      </p:sp>
      <p:sp>
        <p:nvSpPr>
          <p:cNvPr id="8" name="Shape 5"/>
          <p:cNvSpPr/>
          <p:nvPr/>
        </p:nvSpPr>
        <p:spPr>
          <a:xfrm>
            <a:off x="4691658" y="3058001"/>
            <a:ext cx="538520" cy="538520"/>
          </a:xfrm>
          <a:prstGeom prst="roundRect">
            <a:avLst>
              <a:gd name="adj" fmla="val 18670"/>
            </a:avLst>
          </a:prstGeom>
          <a:solidFill>
            <a:srgbClr val="7E023C"/>
          </a:solidFill>
          <a:ln w="7620">
            <a:solidFill>
              <a:srgbClr val="971B55"/>
            </a:solidFill>
            <a:prstDash val="solid"/>
          </a:ln>
        </p:spPr>
      </p:sp>
      <p:sp>
        <p:nvSpPr>
          <p:cNvPr id="9" name="Text 6"/>
          <p:cNvSpPr/>
          <p:nvPr/>
        </p:nvSpPr>
        <p:spPr>
          <a:xfrm>
            <a:off x="4791908" y="3115985"/>
            <a:ext cx="337899" cy="422434"/>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Overpass Bold" pitchFamily="34" charset="0"/>
                <a:ea typeface="Overpass Bold" pitchFamily="34" charset="-122"/>
                <a:cs typeface="Overpass Bold" pitchFamily="34" charset="-120"/>
              </a:rPr>
              <a:t>2</a:t>
            </a:r>
            <a:endParaRPr lang="en-US" sz="2650" dirty="0"/>
          </a:p>
        </p:txBody>
      </p:sp>
      <p:sp>
        <p:nvSpPr>
          <p:cNvPr id="10" name="Text 7"/>
          <p:cNvSpPr/>
          <p:nvPr/>
        </p:nvSpPr>
        <p:spPr>
          <a:xfrm>
            <a:off x="5469493" y="3058001"/>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Hospital Notification</a:t>
            </a:r>
            <a:endParaRPr lang="en-US" sz="2200" dirty="0"/>
          </a:p>
        </p:txBody>
      </p:sp>
      <p:sp>
        <p:nvSpPr>
          <p:cNvPr id="11" name="Text 8"/>
          <p:cNvSpPr/>
          <p:nvPr/>
        </p:nvSpPr>
        <p:spPr>
          <a:xfrm>
            <a:off x="5469493" y="3553539"/>
            <a:ext cx="283678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Automatic alerts to hospitals preparing them for patient arrival.</a:t>
            </a:r>
            <a:endParaRPr lang="en-US" sz="1850" dirty="0"/>
          </a:p>
        </p:txBody>
      </p:sp>
      <p:sp>
        <p:nvSpPr>
          <p:cNvPr id="12" name="Shape 9"/>
          <p:cNvSpPr/>
          <p:nvPr/>
        </p:nvSpPr>
        <p:spPr>
          <a:xfrm>
            <a:off x="837724" y="5946100"/>
            <a:ext cx="538520" cy="538520"/>
          </a:xfrm>
          <a:prstGeom prst="roundRect">
            <a:avLst>
              <a:gd name="adj" fmla="val 18670"/>
            </a:avLst>
          </a:prstGeom>
          <a:solidFill>
            <a:srgbClr val="7E023C"/>
          </a:solidFill>
          <a:ln w="7620">
            <a:solidFill>
              <a:srgbClr val="971B55"/>
            </a:solidFill>
            <a:prstDash val="solid"/>
          </a:ln>
        </p:spPr>
      </p:sp>
      <p:sp>
        <p:nvSpPr>
          <p:cNvPr id="13" name="Text 10"/>
          <p:cNvSpPr/>
          <p:nvPr/>
        </p:nvSpPr>
        <p:spPr>
          <a:xfrm>
            <a:off x="937974" y="6004084"/>
            <a:ext cx="337899" cy="422434"/>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Overpass Bold" pitchFamily="34" charset="0"/>
                <a:ea typeface="Overpass Bold" pitchFamily="34" charset="-122"/>
                <a:cs typeface="Overpass Bold" pitchFamily="34" charset="-120"/>
              </a:rPr>
              <a:t>3</a:t>
            </a:r>
            <a:endParaRPr lang="en-US" sz="2650" dirty="0"/>
          </a:p>
        </p:txBody>
      </p:sp>
      <p:sp>
        <p:nvSpPr>
          <p:cNvPr id="14" name="Text 11"/>
          <p:cNvSpPr/>
          <p:nvPr/>
        </p:nvSpPr>
        <p:spPr>
          <a:xfrm>
            <a:off x="1615559" y="5946100"/>
            <a:ext cx="281618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Traffic Management</a:t>
            </a:r>
            <a:endParaRPr lang="en-US" sz="2200" dirty="0"/>
          </a:p>
        </p:txBody>
      </p:sp>
      <p:sp>
        <p:nvSpPr>
          <p:cNvPr id="15" name="Text 12"/>
          <p:cNvSpPr/>
          <p:nvPr/>
        </p:nvSpPr>
        <p:spPr>
          <a:xfrm>
            <a:off x="1615559" y="6441638"/>
            <a:ext cx="6690717"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Notifying traffic police for route optimization and traffic clearance.</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026200"/>
            <a:ext cx="7428667"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Tech Stack: Powering Our App</a:t>
            </a:r>
            <a:endParaRPr lang="en-US" sz="4400" dirty="0"/>
          </a:p>
        </p:txBody>
      </p:sp>
      <p:pic>
        <p:nvPicPr>
          <p:cNvPr id="4" name="Image 1" descr="preencoded.png"/>
          <p:cNvPicPr>
            <a:picLocks noChangeAspect="1"/>
          </p:cNvPicPr>
          <p:nvPr/>
        </p:nvPicPr>
        <p:blipFill>
          <a:blip r:embed="rId4"/>
          <a:stretch>
            <a:fillRect/>
          </a:stretch>
        </p:blipFill>
        <p:spPr>
          <a:xfrm>
            <a:off x="6324124" y="2089190"/>
            <a:ext cx="562451" cy="562451"/>
          </a:xfrm>
          <a:prstGeom prst="rect">
            <a:avLst/>
          </a:prstGeom>
        </p:spPr>
      </p:pic>
      <p:sp>
        <p:nvSpPr>
          <p:cNvPr id="5" name="Text 1"/>
          <p:cNvSpPr/>
          <p:nvPr/>
        </p:nvSpPr>
        <p:spPr>
          <a:xfrm>
            <a:off x="6324124" y="2890957"/>
            <a:ext cx="2250162"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Mobile</a:t>
            </a:r>
            <a:endParaRPr lang="en-US" sz="2200" dirty="0"/>
          </a:p>
        </p:txBody>
      </p:sp>
      <p:sp>
        <p:nvSpPr>
          <p:cNvPr id="6" name="Text 2"/>
          <p:cNvSpPr/>
          <p:nvPr/>
        </p:nvSpPr>
        <p:spPr>
          <a:xfrm>
            <a:off x="6324124" y="3386495"/>
            <a:ext cx="2250162"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React Native</a:t>
            </a:r>
            <a:endParaRPr lang="en-US" sz="1850" dirty="0"/>
          </a:p>
        </p:txBody>
      </p:sp>
      <p:pic>
        <p:nvPicPr>
          <p:cNvPr id="7" name="Image 2" descr="preencoded.png"/>
          <p:cNvPicPr>
            <a:picLocks noChangeAspect="1"/>
          </p:cNvPicPr>
          <p:nvPr/>
        </p:nvPicPr>
        <p:blipFill>
          <a:blip r:embed="rId5"/>
          <a:stretch>
            <a:fillRect/>
          </a:stretch>
        </p:blipFill>
        <p:spPr>
          <a:xfrm>
            <a:off x="8933259" y="2089190"/>
            <a:ext cx="562451" cy="562451"/>
          </a:xfrm>
          <a:prstGeom prst="rect">
            <a:avLst/>
          </a:prstGeom>
        </p:spPr>
      </p:pic>
      <p:sp>
        <p:nvSpPr>
          <p:cNvPr id="8" name="Text 3"/>
          <p:cNvSpPr/>
          <p:nvPr/>
        </p:nvSpPr>
        <p:spPr>
          <a:xfrm>
            <a:off x="8933259" y="2890957"/>
            <a:ext cx="2250162"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Backend</a:t>
            </a:r>
            <a:endParaRPr lang="en-US" sz="2200" dirty="0"/>
          </a:p>
        </p:txBody>
      </p:sp>
      <p:sp>
        <p:nvSpPr>
          <p:cNvPr id="9" name="Text 4"/>
          <p:cNvSpPr/>
          <p:nvPr/>
        </p:nvSpPr>
        <p:spPr>
          <a:xfrm>
            <a:off x="8933259" y="3386495"/>
            <a:ext cx="2250162"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Node.js with Express</a:t>
            </a:r>
            <a:endParaRPr lang="en-US" sz="1850" dirty="0"/>
          </a:p>
        </p:txBody>
      </p:sp>
      <p:pic>
        <p:nvPicPr>
          <p:cNvPr id="10" name="Image 3" descr="preencoded.png"/>
          <p:cNvPicPr>
            <a:picLocks noChangeAspect="1"/>
          </p:cNvPicPr>
          <p:nvPr/>
        </p:nvPicPr>
        <p:blipFill>
          <a:blip r:embed="rId6"/>
          <a:stretch>
            <a:fillRect/>
          </a:stretch>
        </p:blipFill>
        <p:spPr>
          <a:xfrm>
            <a:off x="11542395" y="2089190"/>
            <a:ext cx="562570" cy="562570"/>
          </a:xfrm>
          <a:prstGeom prst="rect">
            <a:avLst/>
          </a:prstGeom>
        </p:spPr>
      </p:pic>
      <p:sp>
        <p:nvSpPr>
          <p:cNvPr id="11" name="Text 5"/>
          <p:cNvSpPr/>
          <p:nvPr/>
        </p:nvSpPr>
        <p:spPr>
          <a:xfrm>
            <a:off x="11542395" y="2891076"/>
            <a:ext cx="2250281"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Database</a:t>
            </a:r>
            <a:endParaRPr lang="en-US" sz="2200" dirty="0"/>
          </a:p>
        </p:txBody>
      </p:sp>
      <p:sp>
        <p:nvSpPr>
          <p:cNvPr id="12" name="Text 6"/>
          <p:cNvSpPr/>
          <p:nvPr/>
        </p:nvSpPr>
        <p:spPr>
          <a:xfrm>
            <a:off x="11542395" y="3386614"/>
            <a:ext cx="2250281"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MongoDB Atlas</a:t>
            </a:r>
            <a:endParaRPr lang="en-US" sz="1850" dirty="0"/>
          </a:p>
        </p:txBody>
      </p:sp>
      <p:pic>
        <p:nvPicPr>
          <p:cNvPr id="13" name="Image 4" descr="preencoded.png"/>
          <p:cNvPicPr>
            <a:picLocks noChangeAspect="1"/>
          </p:cNvPicPr>
          <p:nvPr/>
        </p:nvPicPr>
        <p:blipFill>
          <a:blip r:embed="rId7"/>
          <a:stretch>
            <a:fillRect/>
          </a:stretch>
        </p:blipFill>
        <p:spPr>
          <a:xfrm>
            <a:off x="6324124" y="4487704"/>
            <a:ext cx="562451" cy="562451"/>
          </a:xfrm>
          <a:prstGeom prst="rect">
            <a:avLst/>
          </a:prstGeom>
        </p:spPr>
      </p:pic>
      <p:sp>
        <p:nvSpPr>
          <p:cNvPr id="14" name="Text 7"/>
          <p:cNvSpPr/>
          <p:nvPr/>
        </p:nvSpPr>
        <p:spPr>
          <a:xfrm>
            <a:off x="6324124" y="5289471"/>
            <a:ext cx="2250162"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Mapping</a:t>
            </a:r>
            <a:endParaRPr lang="en-US" sz="2200" dirty="0"/>
          </a:p>
        </p:txBody>
      </p:sp>
      <p:sp>
        <p:nvSpPr>
          <p:cNvPr id="15" name="Text 8"/>
          <p:cNvSpPr/>
          <p:nvPr/>
        </p:nvSpPr>
        <p:spPr>
          <a:xfrm>
            <a:off x="6324124" y="5785009"/>
            <a:ext cx="2250162" cy="383024"/>
          </a:xfrm>
          <a:prstGeom prst="rect">
            <a:avLst/>
          </a:prstGeom>
          <a:noFill/>
          <a:ln/>
        </p:spPr>
        <p:txBody>
          <a:bodyPr wrap="non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Google Maps API</a:t>
            </a:r>
            <a:endParaRPr lang="en-US" sz="1850" dirty="0"/>
          </a:p>
        </p:txBody>
      </p:sp>
      <p:sp>
        <p:nvSpPr>
          <p:cNvPr id="16" name="Text 9"/>
          <p:cNvSpPr/>
          <p:nvPr/>
        </p:nvSpPr>
        <p:spPr>
          <a:xfrm>
            <a:off x="6324124" y="6437233"/>
            <a:ext cx="7468553"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We leverage the best tools for a scalable, reliable, and user-friendly experience.</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0693" y="614720"/>
            <a:ext cx="7582614" cy="1312069"/>
          </a:xfrm>
          <a:prstGeom prst="rect">
            <a:avLst/>
          </a:prstGeom>
          <a:noFill/>
          <a:ln/>
        </p:spPr>
        <p:txBody>
          <a:bodyPr wrap="square" lIns="0" tIns="0" rIns="0" bIns="0" rtlCol="0" anchor="t"/>
          <a:lstStyle/>
          <a:p>
            <a:pPr marL="0" indent="0" algn="l">
              <a:lnSpc>
                <a:spcPts val="5150"/>
              </a:lnSpc>
              <a:buNone/>
            </a:pPr>
            <a:r>
              <a:rPr lang="en-US" sz="4100" b="1" kern="0" spc="-124" dirty="0">
                <a:solidFill>
                  <a:srgbClr val="FFFFFF"/>
                </a:solidFill>
                <a:latin typeface="Overpass Bold" pitchFamily="34" charset="0"/>
                <a:ea typeface="Overpass Bold" pitchFamily="34" charset="-122"/>
                <a:cs typeface="Overpass Bold" pitchFamily="34" charset="-120"/>
              </a:rPr>
              <a:t>Implementation Plan: Step-by-Step Rollout</a:t>
            </a:r>
            <a:endParaRPr lang="en-US" sz="4100" dirty="0"/>
          </a:p>
        </p:txBody>
      </p:sp>
      <p:pic>
        <p:nvPicPr>
          <p:cNvPr id="4" name="Image 1" descr="preencoded.png"/>
          <p:cNvPicPr>
            <a:picLocks noChangeAspect="1"/>
          </p:cNvPicPr>
          <p:nvPr/>
        </p:nvPicPr>
        <p:blipFill>
          <a:blip r:embed="rId4"/>
          <a:stretch>
            <a:fillRect/>
          </a:stretch>
        </p:blipFill>
        <p:spPr>
          <a:xfrm>
            <a:off x="780693" y="2261354"/>
            <a:ext cx="1115258" cy="1338382"/>
          </a:xfrm>
          <a:prstGeom prst="rect">
            <a:avLst/>
          </a:prstGeom>
        </p:spPr>
      </p:pic>
      <p:sp>
        <p:nvSpPr>
          <p:cNvPr id="5" name="Text 1"/>
          <p:cNvSpPr/>
          <p:nvPr/>
        </p:nvSpPr>
        <p:spPr>
          <a:xfrm>
            <a:off x="2230517" y="2484358"/>
            <a:ext cx="2624257" cy="328017"/>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Overpass Bold" pitchFamily="34" charset="0"/>
                <a:ea typeface="Overpass Bold" pitchFamily="34" charset="-122"/>
                <a:cs typeface="Overpass Bold" pitchFamily="34" charset="-120"/>
              </a:rPr>
              <a:t>Pilot Program</a:t>
            </a:r>
            <a:endParaRPr lang="en-US" sz="2050" dirty="0"/>
          </a:p>
        </p:txBody>
      </p:sp>
      <p:sp>
        <p:nvSpPr>
          <p:cNvPr id="6" name="Text 2"/>
          <p:cNvSpPr/>
          <p:nvPr/>
        </p:nvSpPr>
        <p:spPr>
          <a:xfrm>
            <a:off x="2230517" y="2946202"/>
            <a:ext cx="6132790" cy="356949"/>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Launch in select cities for testing and refinement.</a:t>
            </a:r>
            <a:endParaRPr lang="en-US" sz="1750" dirty="0"/>
          </a:p>
        </p:txBody>
      </p:sp>
      <p:pic>
        <p:nvPicPr>
          <p:cNvPr id="7" name="Image 2" descr="preencoded.png"/>
          <p:cNvPicPr>
            <a:picLocks noChangeAspect="1"/>
          </p:cNvPicPr>
          <p:nvPr/>
        </p:nvPicPr>
        <p:blipFill>
          <a:blip r:embed="rId5"/>
          <a:stretch>
            <a:fillRect/>
          </a:stretch>
        </p:blipFill>
        <p:spPr>
          <a:xfrm>
            <a:off x="780693" y="3599736"/>
            <a:ext cx="1115258" cy="1338382"/>
          </a:xfrm>
          <a:prstGeom prst="rect">
            <a:avLst/>
          </a:prstGeom>
        </p:spPr>
      </p:pic>
      <p:sp>
        <p:nvSpPr>
          <p:cNvPr id="8" name="Text 3"/>
          <p:cNvSpPr/>
          <p:nvPr/>
        </p:nvSpPr>
        <p:spPr>
          <a:xfrm>
            <a:off x="2230517" y="3822740"/>
            <a:ext cx="2624257" cy="328017"/>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Overpass Bold" pitchFamily="34" charset="0"/>
                <a:ea typeface="Overpass Bold" pitchFamily="34" charset="-122"/>
                <a:cs typeface="Overpass Bold" pitchFamily="34" charset="-120"/>
              </a:rPr>
              <a:t>Partnerships</a:t>
            </a:r>
            <a:endParaRPr lang="en-US" sz="2050" dirty="0"/>
          </a:p>
        </p:txBody>
      </p:sp>
      <p:sp>
        <p:nvSpPr>
          <p:cNvPr id="9" name="Text 4"/>
          <p:cNvSpPr/>
          <p:nvPr/>
        </p:nvSpPr>
        <p:spPr>
          <a:xfrm>
            <a:off x="2230517" y="4284583"/>
            <a:ext cx="6132790" cy="356949"/>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Collaborate with taxi services and hospitals.</a:t>
            </a:r>
            <a:endParaRPr lang="en-US" sz="1750" dirty="0"/>
          </a:p>
        </p:txBody>
      </p:sp>
      <p:pic>
        <p:nvPicPr>
          <p:cNvPr id="10" name="Image 3" descr="preencoded.png"/>
          <p:cNvPicPr>
            <a:picLocks noChangeAspect="1"/>
          </p:cNvPicPr>
          <p:nvPr/>
        </p:nvPicPr>
        <p:blipFill>
          <a:blip r:embed="rId6"/>
          <a:stretch>
            <a:fillRect/>
          </a:stretch>
        </p:blipFill>
        <p:spPr>
          <a:xfrm>
            <a:off x="780693" y="4938117"/>
            <a:ext cx="1115258" cy="1338382"/>
          </a:xfrm>
          <a:prstGeom prst="rect">
            <a:avLst/>
          </a:prstGeom>
        </p:spPr>
      </p:pic>
      <p:sp>
        <p:nvSpPr>
          <p:cNvPr id="11" name="Text 5"/>
          <p:cNvSpPr/>
          <p:nvPr/>
        </p:nvSpPr>
        <p:spPr>
          <a:xfrm>
            <a:off x="2230517" y="5161121"/>
            <a:ext cx="2624257" cy="328017"/>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Overpass Bold" pitchFamily="34" charset="0"/>
                <a:ea typeface="Overpass Bold" pitchFamily="34" charset="-122"/>
                <a:cs typeface="Overpass Bold" pitchFamily="34" charset="-120"/>
              </a:rPr>
              <a:t>Training</a:t>
            </a:r>
            <a:endParaRPr lang="en-US" sz="2050" dirty="0"/>
          </a:p>
        </p:txBody>
      </p:sp>
      <p:sp>
        <p:nvSpPr>
          <p:cNvPr id="12" name="Text 6"/>
          <p:cNvSpPr/>
          <p:nvPr/>
        </p:nvSpPr>
        <p:spPr>
          <a:xfrm>
            <a:off x="2230517" y="5622965"/>
            <a:ext cx="6132790" cy="356949"/>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Equip drivers with basic first aid knowledge.</a:t>
            </a:r>
            <a:endParaRPr lang="en-US" sz="1750" dirty="0"/>
          </a:p>
        </p:txBody>
      </p:sp>
      <p:pic>
        <p:nvPicPr>
          <p:cNvPr id="13" name="Image 4" descr="preencoded.png"/>
          <p:cNvPicPr>
            <a:picLocks noChangeAspect="1"/>
          </p:cNvPicPr>
          <p:nvPr/>
        </p:nvPicPr>
        <p:blipFill>
          <a:blip r:embed="rId7"/>
          <a:stretch>
            <a:fillRect/>
          </a:stretch>
        </p:blipFill>
        <p:spPr>
          <a:xfrm>
            <a:off x="780693" y="6276499"/>
            <a:ext cx="1115258" cy="1338382"/>
          </a:xfrm>
          <a:prstGeom prst="rect">
            <a:avLst/>
          </a:prstGeom>
        </p:spPr>
      </p:pic>
      <p:sp>
        <p:nvSpPr>
          <p:cNvPr id="14" name="Text 7"/>
          <p:cNvSpPr/>
          <p:nvPr/>
        </p:nvSpPr>
        <p:spPr>
          <a:xfrm>
            <a:off x="2230517" y="6499503"/>
            <a:ext cx="2624257" cy="328017"/>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Overpass Bold" pitchFamily="34" charset="0"/>
                <a:ea typeface="Overpass Bold" pitchFamily="34" charset="-122"/>
                <a:cs typeface="Overpass Bold" pitchFamily="34" charset="-120"/>
              </a:rPr>
              <a:t>Full-Scale Deployment</a:t>
            </a:r>
            <a:endParaRPr lang="en-US" sz="2050" dirty="0"/>
          </a:p>
        </p:txBody>
      </p:sp>
      <p:sp>
        <p:nvSpPr>
          <p:cNvPr id="15" name="Text 8"/>
          <p:cNvSpPr/>
          <p:nvPr/>
        </p:nvSpPr>
        <p:spPr>
          <a:xfrm>
            <a:off x="2230517" y="6961346"/>
            <a:ext cx="6132790" cy="356949"/>
          </a:xfrm>
          <a:prstGeom prst="rect">
            <a:avLst/>
          </a:prstGeom>
          <a:noFill/>
          <a:ln/>
        </p:spPr>
        <p:txBody>
          <a:bodyPr wrap="non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Expand operations across the country.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508641"/>
            <a:ext cx="7949684" cy="704017"/>
          </a:xfrm>
          <a:prstGeom prst="rect">
            <a:avLst/>
          </a:prstGeom>
          <a:noFill/>
          <a:ln/>
        </p:spPr>
        <p:txBody>
          <a:bodyPr wrap="non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Scalability and Future Prospects</a:t>
            </a:r>
            <a:endParaRPr lang="en-US" sz="4400" dirty="0"/>
          </a:p>
        </p:txBody>
      </p:sp>
      <p:pic>
        <p:nvPicPr>
          <p:cNvPr id="3" name="Image 0" descr="preencoded.png"/>
          <p:cNvPicPr>
            <a:picLocks noChangeAspect="1"/>
          </p:cNvPicPr>
          <p:nvPr/>
        </p:nvPicPr>
        <p:blipFill>
          <a:blip r:embed="rId3"/>
          <a:stretch>
            <a:fillRect/>
          </a:stretch>
        </p:blipFill>
        <p:spPr>
          <a:xfrm>
            <a:off x="3007638" y="2691408"/>
            <a:ext cx="2137529" cy="830580"/>
          </a:xfrm>
          <a:prstGeom prst="rect">
            <a:avLst/>
          </a:prstGeom>
        </p:spPr>
      </p:pic>
      <p:sp>
        <p:nvSpPr>
          <p:cNvPr id="4" name="Text 1"/>
          <p:cNvSpPr/>
          <p:nvPr/>
        </p:nvSpPr>
        <p:spPr>
          <a:xfrm>
            <a:off x="3907988" y="2984897"/>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1</a:t>
            </a:r>
            <a:endParaRPr lang="en-US" sz="2650" dirty="0"/>
          </a:p>
        </p:txBody>
      </p:sp>
      <p:sp>
        <p:nvSpPr>
          <p:cNvPr id="5" name="Text 2"/>
          <p:cNvSpPr/>
          <p:nvPr/>
        </p:nvSpPr>
        <p:spPr>
          <a:xfrm>
            <a:off x="5384482" y="2930723"/>
            <a:ext cx="2139910"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Global Expansion</a:t>
            </a:r>
            <a:endParaRPr lang="en-US" sz="2200" dirty="0"/>
          </a:p>
        </p:txBody>
      </p:sp>
      <p:sp>
        <p:nvSpPr>
          <p:cNvPr id="6" name="Shape 3"/>
          <p:cNvSpPr/>
          <p:nvPr/>
        </p:nvSpPr>
        <p:spPr>
          <a:xfrm>
            <a:off x="5204936" y="3536633"/>
            <a:ext cx="8527971" cy="15240"/>
          </a:xfrm>
          <a:prstGeom prst="roundRect">
            <a:avLst>
              <a:gd name="adj" fmla="val 659712"/>
            </a:avLst>
          </a:prstGeom>
          <a:solidFill>
            <a:srgbClr val="971B55"/>
          </a:solidFill>
          <a:ln/>
        </p:spPr>
      </p:sp>
      <p:pic>
        <p:nvPicPr>
          <p:cNvPr id="7" name="Image 1" descr="preencoded.png"/>
          <p:cNvPicPr>
            <a:picLocks noChangeAspect="1"/>
          </p:cNvPicPr>
          <p:nvPr/>
        </p:nvPicPr>
        <p:blipFill>
          <a:blip r:embed="rId4"/>
          <a:stretch>
            <a:fillRect/>
          </a:stretch>
        </p:blipFill>
        <p:spPr>
          <a:xfrm>
            <a:off x="1938814" y="3581757"/>
            <a:ext cx="4275058" cy="830580"/>
          </a:xfrm>
          <a:prstGeom prst="rect">
            <a:avLst/>
          </a:prstGeom>
        </p:spPr>
      </p:pic>
      <p:sp>
        <p:nvSpPr>
          <p:cNvPr id="8" name="Text 4"/>
          <p:cNvSpPr/>
          <p:nvPr/>
        </p:nvSpPr>
        <p:spPr>
          <a:xfrm>
            <a:off x="3907988" y="3786664"/>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2</a:t>
            </a:r>
            <a:endParaRPr lang="en-US" sz="2650" dirty="0"/>
          </a:p>
        </p:txBody>
      </p:sp>
      <p:sp>
        <p:nvSpPr>
          <p:cNvPr id="9" name="Text 5"/>
          <p:cNvSpPr/>
          <p:nvPr/>
        </p:nvSpPr>
        <p:spPr>
          <a:xfrm>
            <a:off x="6453187" y="3821073"/>
            <a:ext cx="1360765"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Integration</a:t>
            </a:r>
            <a:endParaRPr lang="en-US" sz="2200" dirty="0"/>
          </a:p>
        </p:txBody>
      </p:sp>
      <p:sp>
        <p:nvSpPr>
          <p:cNvPr id="10" name="Shape 6"/>
          <p:cNvSpPr/>
          <p:nvPr/>
        </p:nvSpPr>
        <p:spPr>
          <a:xfrm>
            <a:off x="6273641" y="4426982"/>
            <a:ext cx="7459266" cy="15240"/>
          </a:xfrm>
          <a:prstGeom prst="roundRect">
            <a:avLst>
              <a:gd name="adj" fmla="val 659712"/>
            </a:avLst>
          </a:prstGeom>
          <a:solidFill>
            <a:srgbClr val="971B55"/>
          </a:solidFill>
          <a:ln/>
        </p:spPr>
      </p:sp>
      <p:pic>
        <p:nvPicPr>
          <p:cNvPr id="11" name="Image 2" descr="preencoded.png"/>
          <p:cNvPicPr>
            <a:picLocks noChangeAspect="1"/>
          </p:cNvPicPr>
          <p:nvPr/>
        </p:nvPicPr>
        <p:blipFill>
          <a:blip r:embed="rId5"/>
          <a:stretch>
            <a:fillRect/>
          </a:stretch>
        </p:blipFill>
        <p:spPr>
          <a:xfrm>
            <a:off x="870109" y="4472107"/>
            <a:ext cx="6412587" cy="830580"/>
          </a:xfrm>
          <a:prstGeom prst="rect">
            <a:avLst/>
          </a:prstGeom>
        </p:spPr>
      </p:pic>
      <p:sp>
        <p:nvSpPr>
          <p:cNvPr id="12" name="Text 7"/>
          <p:cNvSpPr/>
          <p:nvPr/>
        </p:nvSpPr>
        <p:spPr>
          <a:xfrm>
            <a:off x="3908107" y="4677013"/>
            <a:ext cx="336590" cy="420767"/>
          </a:xfrm>
          <a:prstGeom prst="rect">
            <a:avLst/>
          </a:prstGeom>
          <a:noFill/>
          <a:ln/>
        </p:spPr>
        <p:txBody>
          <a:bodyPr wrap="none" lIns="0" tIns="0" rIns="0" bIns="0" rtlCol="0" anchor="t"/>
          <a:lstStyle/>
          <a:p>
            <a:pPr marL="0" indent="0" algn="ctr">
              <a:lnSpc>
                <a:spcPts val="4200"/>
              </a:lnSpc>
              <a:buNone/>
            </a:pPr>
            <a:r>
              <a:rPr lang="en-US" sz="2650" b="1" kern="0" spc="-71" dirty="0">
                <a:solidFill>
                  <a:srgbClr val="E5E0DF"/>
                </a:solidFill>
                <a:latin typeface="Overpass Bold" pitchFamily="34" charset="0"/>
                <a:ea typeface="Overpass Bold" pitchFamily="34" charset="-122"/>
                <a:cs typeface="Overpass Bold" pitchFamily="34" charset="-120"/>
              </a:rPr>
              <a:t>3</a:t>
            </a:r>
            <a:endParaRPr lang="en-US" sz="2650" dirty="0"/>
          </a:p>
        </p:txBody>
      </p:sp>
      <p:sp>
        <p:nvSpPr>
          <p:cNvPr id="13" name="Text 8"/>
          <p:cNvSpPr/>
          <p:nvPr/>
        </p:nvSpPr>
        <p:spPr>
          <a:xfrm>
            <a:off x="7522012" y="4711422"/>
            <a:ext cx="1681282" cy="351949"/>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Overpass Bold" pitchFamily="34" charset="0"/>
                <a:ea typeface="Overpass Bold" pitchFamily="34" charset="-122"/>
                <a:cs typeface="Overpass Bold" pitchFamily="34" charset="-120"/>
              </a:rPr>
              <a:t>Data Analysis</a:t>
            </a:r>
            <a:endParaRPr lang="en-US" sz="2200" dirty="0"/>
          </a:p>
        </p:txBody>
      </p:sp>
      <p:sp>
        <p:nvSpPr>
          <p:cNvPr id="14" name="Text 9"/>
          <p:cNvSpPr/>
          <p:nvPr/>
        </p:nvSpPr>
        <p:spPr>
          <a:xfrm>
            <a:off x="837724" y="5571887"/>
            <a:ext cx="12954952"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Our solution is designed for scalability, with potential for integration into existing emergency systems. By collecting and analyzing data we can optimize ambulance allocation, enhance predictive capabilities, and improve our understanding of medical needs.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863923"/>
            <a:ext cx="7468553" cy="1408033"/>
          </a:xfrm>
          <a:prstGeom prst="rect">
            <a:avLst/>
          </a:prstGeom>
          <a:noFill/>
          <a:ln/>
        </p:spPr>
        <p:txBody>
          <a:bodyPr wrap="square" lIns="0" tIns="0" rIns="0" bIns="0" rtlCol="0" anchor="t"/>
          <a:lstStyle/>
          <a:p>
            <a:pPr marL="0" indent="0" algn="l">
              <a:lnSpc>
                <a:spcPts val="5500"/>
              </a:lnSpc>
              <a:buNone/>
            </a:pPr>
            <a:r>
              <a:rPr lang="en-US" sz="4400" b="1" kern="0" spc="-133" dirty="0">
                <a:solidFill>
                  <a:srgbClr val="FFFFFF"/>
                </a:solidFill>
                <a:latin typeface="Overpass Bold" pitchFamily="34" charset="0"/>
                <a:ea typeface="Overpass Bold" pitchFamily="34" charset="-122"/>
                <a:cs typeface="Overpass Bold" pitchFamily="34" charset="-120"/>
              </a:rPr>
              <a:t>Key Takeaways and Next Steps</a:t>
            </a:r>
            <a:endParaRPr lang="en-US" sz="4400" dirty="0"/>
          </a:p>
        </p:txBody>
      </p:sp>
      <p:sp>
        <p:nvSpPr>
          <p:cNvPr id="4" name="Text 1"/>
          <p:cNvSpPr/>
          <p:nvPr/>
        </p:nvSpPr>
        <p:spPr>
          <a:xfrm>
            <a:off x="6324124" y="3630930"/>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E5E0DF"/>
                </a:solidFill>
                <a:latin typeface="Overpass" pitchFamily="34" charset="0"/>
                <a:ea typeface="Overpass" pitchFamily="34" charset="-122"/>
                <a:cs typeface="Overpass" pitchFamily="34" charset="-120"/>
              </a:rPr>
              <a:t>Faster emergency response using readily available taxis.</a:t>
            </a:r>
            <a:endParaRPr lang="en-US" sz="1850" dirty="0"/>
          </a:p>
        </p:txBody>
      </p:sp>
      <p:sp>
        <p:nvSpPr>
          <p:cNvPr id="5" name="Text 2"/>
          <p:cNvSpPr/>
          <p:nvPr/>
        </p:nvSpPr>
        <p:spPr>
          <a:xfrm>
            <a:off x="6324124" y="4097655"/>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E5E0DF"/>
                </a:solidFill>
                <a:latin typeface="Overpass" pitchFamily="34" charset="0"/>
                <a:ea typeface="Overpass" pitchFamily="34" charset="-122"/>
                <a:cs typeface="Overpass" pitchFamily="34" charset="-120"/>
              </a:rPr>
              <a:t>Enhanced features for critical care emergencies.</a:t>
            </a:r>
            <a:endParaRPr lang="en-US" sz="1850" dirty="0"/>
          </a:p>
        </p:txBody>
      </p:sp>
      <p:sp>
        <p:nvSpPr>
          <p:cNvPr id="6" name="Text 3"/>
          <p:cNvSpPr/>
          <p:nvPr/>
        </p:nvSpPr>
        <p:spPr>
          <a:xfrm>
            <a:off x="6324124" y="4564380"/>
            <a:ext cx="7468553"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E5E0DF"/>
                </a:solidFill>
                <a:latin typeface="Overpass" pitchFamily="34" charset="0"/>
                <a:ea typeface="Overpass" pitchFamily="34" charset="-122"/>
                <a:cs typeface="Overpass" pitchFamily="34" charset="-120"/>
              </a:rPr>
              <a:t>Scalable tech stack for future growth.</a:t>
            </a:r>
            <a:endParaRPr lang="en-US" sz="1850" dirty="0"/>
          </a:p>
        </p:txBody>
      </p:sp>
      <p:sp>
        <p:nvSpPr>
          <p:cNvPr id="7" name="Text 4"/>
          <p:cNvSpPr/>
          <p:nvPr/>
        </p:nvSpPr>
        <p:spPr>
          <a:xfrm>
            <a:off x="6324124" y="5216604"/>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Let's work together to make this life-saving innovation a reality. Next steps: finalize pilot program, secure partnerships, and begin driver training.</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TotalTime>
  <Words>364</Words>
  <Application>Microsoft Office PowerPoint</Application>
  <PresentationFormat>Custom</PresentationFormat>
  <Paragraphs>66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Overpass</vt:lpstr>
      <vt:lpstr>Overpass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Jassi Gill</cp:lastModifiedBy>
  <cp:revision>3</cp:revision>
  <dcterms:created xsi:type="dcterms:W3CDTF">2025-03-26T14:00:48Z</dcterms:created>
  <dcterms:modified xsi:type="dcterms:W3CDTF">2025-03-27T06:05:37Z</dcterms:modified>
</cp:coreProperties>
</file>